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7"/>
  </p:notesMasterIdLst>
  <p:handoutMasterIdLst>
    <p:handoutMasterId r:id="rId28"/>
  </p:handoutMasterIdLst>
  <p:sldIdLst>
    <p:sldId id="257" r:id="rId2"/>
    <p:sldId id="294" r:id="rId3"/>
    <p:sldId id="277" r:id="rId4"/>
    <p:sldId id="280" r:id="rId5"/>
    <p:sldId id="261" r:id="rId6"/>
    <p:sldId id="269" r:id="rId7"/>
    <p:sldId id="267" r:id="rId8"/>
    <p:sldId id="262" r:id="rId9"/>
    <p:sldId id="271" r:id="rId10"/>
    <p:sldId id="264" r:id="rId11"/>
    <p:sldId id="272" r:id="rId12"/>
    <p:sldId id="266" r:id="rId13"/>
    <p:sldId id="273" r:id="rId14"/>
    <p:sldId id="292" r:id="rId15"/>
    <p:sldId id="275" r:id="rId16"/>
    <p:sldId id="298" r:id="rId17"/>
    <p:sldId id="299" r:id="rId18"/>
    <p:sldId id="297" r:id="rId19"/>
    <p:sldId id="301" r:id="rId20"/>
    <p:sldId id="302" r:id="rId21"/>
    <p:sldId id="296" r:id="rId22"/>
    <p:sldId id="268" r:id="rId23"/>
    <p:sldId id="295" r:id="rId24"/>
    <p:sldId id="300" r:id="rId25"/>
    <p:sldId id="270" r:id="rId26"/>
  </p:sldIdLst>
  <p:sldSz cx="9144000" cy="6858000" type="screen4x3"/>
  <p:notesSz cx="6761163" cy="99425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256" autoAdjust="0"/>
  </p:normalViewPr>
  <p:slideViewPr>
    <p:cSldViewPr>
      <p:cViewPr varScale="1">
        <p:scale>
          <a:sx n="65" d="100"/>
          <a:sy n="65" d="100"/>
        </p:scale>
        <p:origin x="195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F149-EB09-4312-B5C1-3A4D6526590D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2C880-C743-467A-BF0E-7DE9084304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6184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D2C8-75A7-4ECC-B570-F3C66ADC05FC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A41AA-53D4-4259-9076-A41D5E02CC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453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3523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9718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0163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34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1943-ban az akkori Kertészeti Akadémia és Felsőbb Szőlő- és Borgazdasági tanfolyam egyesítésével jött létre a Kertészeti és Szőlészeti Főiskola.</a:t>
            </a:r>
          </a:p>
          <a:p>
            <a:r>
              <a:rPr lang="hu-HU" sz="1200" dirty="0"/>
              <a:t>A Borászati Tanszék megalapozására és a Borgazdaságtan című tárgy oktatására 1943-ban </a:t>
            </a:r>
            <a:r>
              <a:rPr lang="hu-HU" sz="1200" dirty="0" err="1"/>
              <a:t>Requinyi</a:t>
            </a:r>
            <a:r>
              <a:rPr lang="hu-HU" sz="1200" dirty="0"/>
              <a:t> Géza professzor kapott megbízást.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36FBC-C54B-4EA6-9C42-EE46A88ACB2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953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FBC-C54B-4EA6-9C42-EE46A88ACB2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713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Arial Narrow" panose="020B0606020202030204" pitchFamily="34" charset="0"/>
                <a:ea typeface="Times New Roman" panose="02020603050405020304" pitchFamily="18" charset="0"/>
              </a:rPr>
              <a:t>Az alsó arborétumban a legidősebb terület az ’A’ és a ’G’ épület közötti területrész, melyet Ormos Imre tervei alapján az 1950-es évek végén, 1960-as évek elején telepítettek. Ezen a területen létesült az alsó sziklakert és a magyar szelekciók gyűjteményei: a hárs- és berkenye-gyűjtemények.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FBC-C54B-4EA6-9C42-EE46A88ACB2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504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26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890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279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41AA-53D4-4259-9076-A41D5E02CCB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956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Elsőként </a:t>
            </a:r>
            <a:r>
              <a:rPr lang="hu-HU" dirty="0" err="1"/>
              <a:t>bsc</a:t>
            </a:r>
            <a:r>
              <a:rPr lang="hu-HU" dirty="0"/>
              <a:t>, </a:t>
            </a:r>
            <a:r>
              <a:rPr lang="hu-HU" dirty="0" err="1"/>
              <a:t>msc</a:t>
            </a:r>
            <a:r>
              <a:rPr lang="hu-HU" dirty="0"/>
              <a:t>, nem kertészet és nem élelmiszer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36FBC-C54B-4EA6-9C42-EE46A88ACB2A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726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EADE24-B81C-4B49-8EFA-E31D8B73D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E79F239-63D2-4224-9FAA-DE402AA84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6B7F88-CA77-4F63-91F2-A646CF23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8F6AD5C-BA19-4E1D-853D-25D340FC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0CB311-8C82-4508-BC64-750E5F6B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863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6152A1-6F29-4A0B-907E-23D814C4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2A27382-6F3B-4B5E-B7DD-991909C5D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534BA89-74F0-455A-9726-A0539361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379ABBC-08B3-4FB8-9B94-894AFBC0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A4E327-2BA8-45F1-AE44-7699EE286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022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A458A37-865F-4C05-85C1-CE8DBC775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6C5A3F4-D3F3-4399-8E60-BE64414DC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D481F5-4755-416D-9AA7-B808B88E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2DB027D-D54D-4511-9DFB-B1EAE99A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96F8F1-D73A-48A3-9D9F-4A6303B98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921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1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2D1F66-6A52-4AC1-A651-CAE7FF5F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A58C83-23CB-476D-9C9A-B330D703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E9965CB-BB67-4E08-B066-85CD0946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824D95-A4EF-4BA1-A30F-FE85EBA4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EF5FE73-B364-4A81-9612-73128B6A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511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7F8FF3-F253-493C-8865-08C501D8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91FF08A-D791-4FA0-ACA9-CF83CBC9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9A8D6F-6E51-4E2A-9C36-F747A94A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375E0F0-5BA9-4B26-9385-8F58D555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1D59BE7-722A-410C-8A78-D667F3E0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128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C1A9A7-51F7-4405-A6D7-DE7EF356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79FD7B-B82B-4FCB-BCCA-52B35094E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0028B75-E5CB-414C-8012-8378B8C2C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B8ECB70-174A-454A-9F08-5D77511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9E342C4-73AB-4C5B-92AC-E814C232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08385C7-6D9A-4875-9063-31135D08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534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D20EAE-842D-45AB-97A7-E7D73C70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7106A63-FC49-4C53-80B5-61B4AC63A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00A8322-4927-43B7-B902-142A17AD4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11FE4C-BAC1-46C6-B81B-0FAAFB3C3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83A3640-4644-4ACC-B157-4CF6BB6B8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2AEB426-8DC0-4BB9-B056-34B22A90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5F540FB-72BD-4277-B64A-CECE6D55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532CF4D-E7DF-4388-8AFC-B4A2A3A9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074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1F6A94-856A-4AC4-985A-8368BA37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2E33F58-38F6-4DB0-AB20-C19AE051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5B29ACA-6C99-475C-BD93-D7C0A2E72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C03ADE9-5FED-4D92-A7F7-D95C9CA3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046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60246D5-A192-4D5E-A582-BAE803C1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5C44082-C6C0-42E8-BC67-FF1DE17D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6510AC3-F50A-49AF-86EC-C1B3E66D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906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4B6D4C-F312-47BB-AD68-3355DBE2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B9D2C5-DD45-4FC6-9669-5370AD91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E11FD51-AE9B-423E-B415-421D90D62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243742F-43E0-4C2D-A919-978ECE8B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17D2C46-7630-4594-87C8-E338F5FA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DC02B7D-3415-4575-92AC-FD634EA1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17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07A6AE-50D1-4AEB-AA73-76DBC954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FAA69F8-7744-4334-AD99-4F3C5EC54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477CD50-B634-490B-B75C-136E9B7FA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D19C557-A8A8-4C0B-9BB4-2CB7769E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D38BB9A-6596-4354-995D-67DA7E24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7739E91-460E-4D9A-8F63-B094E9ED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210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B4BDC10-AA5B-44A3-A115-B80990B7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587A9B9-8751-4B27-8855-33365C02E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63CC71-59A4-4A20-AC9A-AF1DC6A4C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779DD-D849-4EB0-80B8-4F5975BA495E}" type="datetimeFigureOut">
              <a:rPr lang="hu-HU" smtClean="0"/>
              <a:t>2023. 12. 05.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B116D2-5966-42E4-ADC0-3FC58E844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995266-BEE5-45FD-A9A0-EF4B645B4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F489-6B96-498C-8205-BB29EAB58D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59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fif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324544" y="4293096"/>
            <a:ext cx="4303211" cy="3043551"/>
          </a:xfrm>
        </p:spPr>
        <p:txBody>
          <a:bodyPr>
            <a:normAutofit fontScale="40000" lnSpcReduction="20000"/>
          </a:bodyPr>
          <a:lstStyle/>
          <a:p>
            <a:pPr indent="0" algn="ctr">
              <a:lnSpc>
                <a:spcPct val="100000"/>
              </a:lnSpc>
              <a:buNone/>
            </a:pPr>
            <a:endParaRPr lang="hu-HU" dirty="0"/>
          </a:p>
          <a:p>
            <a:pPr indent="0" algn="ctr">
              <a:lnSpc>
                <a:spcPct val="100000"/>
              </a:lnSpc>
              <a:buNone/>
            </a:pPr>
            <a:endParaRPr lang="hu-HU" dirty="0"/>
          </a:p>
          <a:p>
            <a:pPr indent="0" algn="ctr">
              <a:lnSpc>
                <a:spcPct val="100000"/>
              </a:lnSpc>
              <a:buNone/>
            </a:pPr>
            <a:endParaRPr lang="hu-HU" dirty="0"/>
          </a:p>
          <a:p>
            <a:pPr indent="0" algn="ctr">
              <a:lnSpc>
                <a:spcPct val="100000"/>
              </a:lnSpc>
              <a:buNone/>
            </a:pPr>
            <a:endParaRPr lang="hu-HU" sz="5500" dirty="0"/>
          </a:p>
          <a:p>
            <a:pPr indent="0" algn="ctr">
              <a:lnSpc>
                <a:spcPct val="100000"/>
              </a:lnSpc>
              <a:buNone/>
            </a:pPr>
            <a:r>
              <a:rPr lang="hu-HU" sz="5500" dirty="0"/>
              <a:t>Nyitrainé dr. </a:t>
            </a:r>
            <a:r>
              <a:rPr lang="hu-HU" sz="5500" dirty="0" err="1"/>
              <a:t>Sárdy</a:t>
            </a:r>
            <a:r>
              <a:rPr lang="hu-HU" sz="5500" dirty="0"/>
              <a:t> Diána</a:t>
            </a:r>
          </a:p>
          <a:p>
            <a:pPr indent="0" algn="ctr">
              <a:lnSpc>
                <a:spcPct val="100000"/>
              </a:lnSpc>
              <a:buNone/>
            </a:pPr>
            <a:endParaRPr lang="hu-HU" sz="5500" dirty="0"/>
          </a:p>
          <a:p>
            <a:pPr indent="0" algn="ctr">
              <a:lnSpc>
                <a:spcPct val="100000"/>
              </a:lnSpc>
              <a:buNone/>
            </a:pPr>
            <a:r>
              <a:rPr lang="hu-HU" sz="5500" dirty="0"/>
              <a:t>Borászati Tanszék</a:t>
            </a:r>
          </a:p>
          <a:p>
            <a:pPr indent="0" algn="ctr">
              <a:lnSpc>
                <a:spcPct val="100000"/>
              </a:lnSpc>
              <a:buNone/>
            </a:pPr>
            <a:r>
              <a:rPr lang="hu-HU" sz="5500" dirty="0"/>
              <a:t>intézetigazgató, egyetemi tanár</a:t>
            </a:r>
          </a:p>
          <a:p>
            <a:pPr indent="0">
              <a:buNone/>
            </a:pPr>
            <a:endParaRPr lang="hu-HU" dirty="0"/>
          </a:p>
          <a:p>
            <a:pPr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275856" y="170080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hu-HU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éves</a:t>
            </a:r>
          </a:p>
          <a:p>
            <a:pPr indent="0" algn="ctr">
              <a:lnSpc>
                <a:spcPct val="100000"/>
              </a:lnSpc>
              <a:buNone/>
            </a:pPr>
            <a:r>
              <a:rPr lang="hu-HU" sz="40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Borászati Tanszék</a:t>
            </a:r>
            <a:endParaRPr lang="hu-HU" sz="4000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3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1595" y="-9092"/>
            <a:ext cx="6840760" cy="1216496"/>
          </a:xfrm>
        </p:spPr>
        <p:txBody>
          <a:bodyPr>
            <a:no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tanszék kialakításában meghatározó szerepet játszó személyek 1943-tól 2018ig</a:t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207404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Scholtz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Albin</a:t>
            </a:r>
          </a:p>
          <a:p>
            <a:pPr lvl="0"/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Erdőss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Tamás</a:t>
            </a:r>
          </a:p>
          <a:p>
            <a:pPr lvl="0"/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Malya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Ernő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Edelényi Miklós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Urbán András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B. Kovács László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Janky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Ferenc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Nagyné Fodor Ilona dr.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Panyik Gáborné dr.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Pásti György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Magyar Ildikó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Oláh Lászlóné dr.</a:t>
            </a:r>
          </a:p>
          <a:p>
            <a:pPr lvl="0"/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Bódyné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dr. Szalkai Margit</a:t>
            </a:r>
          </a:p>
          <a:p>
            <a:pPr lvl="0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Horváth Csaba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965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tanszéken PhD-fokozatot szereztek az elmúlt 30 évben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Lőrincz György					Kellner Nikolett</a:t>
            </a:r>
          </a:p>
          <a:p>
            <a:r>
              <a:rPr lang="hu-HU" dirty="0"/>
              <a:t>Nyúlné </a:t>
            </a:r>
            <a:r>
              <a:rPr lang="hu-HU" dirty="0" err="1"/>
              <a:t>Pühra</a:t>
            </a:r>
            <a:r>
              <a:rPr lang="hu-HU" dirty="0"/>
              <a:t> Beáta				Matolcsi Réka</a:t>
            </a:r>
          </a:p>
          <a:p>
            <a:r>
              <a:rPr lang="hu-HU" dirty="0" err="1"/>
              <a:t>Guld</a:t>
            </a:r>
            <a:r>
              <a:rPr lang="hu-HU" dirty="0"/>
              <a:t> Zsuzsanna</a:t>
            </a:r>
          </a:p>
          <a:p>
            <a:r>
              <a:rPr lang="hu-HU" dirty="0"/>
              <a:t>Pásti György</a:t>
            </a:r>
          </a:p>
          <a:p>
            <a:r>
              <a:rPr lang="hu-HU" dirty="0"/>
              <a:t>Bene Zsuzsanna</a:t>
            </a:r>
          </a:p>
          <a:p>
            <a:r>
              <a:rPr lang="hu-HU" dirty="0"/>
              <a:t>Nyitrainé </a:t>
            </a:r>
            <a:r>
              <a:rPr lang="hu-HU" dirty="0" err="1"/>
              <a:t>Sárdy</a:t>
            </a:r>
            <a:r>
              <a:rPr lang="hu-HU" dirty="0"/>
              <a:t> Diána</a:t>
            </a:r>
          </a:p>
          <a:p>
            <a:r>
              <a:rPr lang="hu-HU" dirty="0"/>
              <a:t>Gál Lajos</a:t>
            </a:r>
          </a:p>
          <a:p>
            <a:r>
              <a:rPr lang="hu-HU" dirty="0"/>
              <a:t>Leskó Annamária</a:t>
            </a:r>
          </a:p>
          <a:p>
            <a:r>
              <a:rPr lang="hu-HU" dirty="0"/>
              <a:t>Balga Irina</a:t>
            </a:r>
          </a:p>
          <a:p>
            <a:r>
              <a:rPr lang="hu-HU" dirty="0"/>
              <a:t>Szőke Barna</a:t>
            </a:r>
          </a:p>
          <a:p>
            <a:r>
              <a:rPr lang="hu-HU" dirty="0"/>
              <a:t>Kanyóné Rácz Kinga</a:t>
            </a:r>
          </a:p>
          <a:p>
            <a:r>
              <a:rPr lang="hu-HU" dirty="0"/>
              <a:t>Nagy Balázs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883E950-225C-465D-8540-2D94D802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583" y="2826361"/>
            <a:ext cx="456628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8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Két tanszék külön karon</a:t>
            </a:r>
          </a:p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 igények – oktatás átgondolása</a:t>
            </a:r>
          </a:p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2007.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Szőlész-Borász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BSc-képzés</a:t>
            </a:r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2010. Szőlészeti és Borászati Intézet-Budapesti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Corvinus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Egyetem</a:t>
            </a:r>
          </a:p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2014. Kertészettudományi Kar</a:t>
            </a:r>
          </a:p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2018. Szőlész-borász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Képzés</a:t>
            </a:r>
          </a:p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2021. Szőlészeti és Borászati Intézet</a:t>
            </a:r>
          </a:p>
          <a:p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okumentum bizonyítja: napirendre került a hallgatók száműzése Buda egyik  legdrágább telkéről – Válasz Online">
            <a:extLst>
              <a:ext uri="{FF2B5EF4-FFF2-40B4-BE49-F238E27FC236}">
                <a16:creationId xmlns:a16="http://schemas.microsoft.com/office/drawing/2014/main" id="{176C2B3E-8F0F-4231-A4DF-F4804539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A8432DAB-28A4-438B-8A5E-57C96116B412}"/>
              </a:ext>
            </a:extLst>
          </p:cNvPr>
          <p:cNvSpPr/>
          <p:nvPr/>
        </p:nvSpPr>
        <p:spPr>
          <a:xfrm>
            <a:off x="2195736" y="2348880"/>
            <a:ext cx="1368152" cy="648072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132079E6-B070-4BAD-B6EF-8DCC7620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NAPJAINK</a:t>
            </a:r>
          </a:p>
        </p:txBody>
      </p:sp>
    </p:spTree>
    <p:extLst>
      <p:ext uri="{BB962C8B-B14F-4D97-AF65-F5344CB8AC3E}">
        <p14:creationId xmlns:p14="http://schemas.microsoft.com/office/powerpoint/2010/main" val="5273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F3EF6C5-EEF9-4346-BACC-22DBCCD6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5278164"/>
            <a:ext cx="3024336" cy="125299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Budai Campus </a:t>
            </a:r>
          </a:p>
          <a:p>
            <a:pPr lvl="1" algn="just">
              <a:lnSpc>
                <a:spcPct val="150000"/>
              </a:lnSpc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Szőlészeti Tanszék</a:t>
            </a:r>
          </a:p>
          <a:p>
            <a:pPr lvl="1" algn="just">
              <a:lnSpc>
                <a:spcPct val="150000"/>
              </a:lnSpc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Borászati Tanszék</a:t>
            </a:r>
          </a:p>
          <a:p>
            <a:pPr marL="342900" lvl="1" indent="0" algn="just">
              <a:lnSpc>
                <a:spcPct val="150000"/>
              </a:lnSpc>
              <a:buNone/>
            </a:pPr>
            <a:endParaRPr lang="hu-H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 algn="just">
              <a:lnSpc>
                <a:spcPct val="150000"/>
              </a:lnSpc>
              <a:buNone/>
            </a:pP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 algn="just">
              <a:lnSpc>
                <a:spcPct val="150000"/>
              </a:lnSpc>
              <a:buNone/>
            </a:pPr>
            <a:endParaRPr lang="hu-H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 algn="just">
              <a:lnSpc>
                <a:spcPct val="150000"/>
              </a:lnSpc>
              <a:buNone/>
            </a:pP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 algn="just">
              <a:lnSpc>
                <a:spcPct val="150000"/>
              </a:lnSpc>
              <a:buNone/>
            </a:pPr>
            <a:endParaRPr lang="hu-H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 algn="just">
              <a:lnSpc>
                <a:spcPct val="150000"/>
              </a:lnSpc>
              <a:buNone/>
            </a:pP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 algn="just">
              <a:lnSpc>
                <a:spcPct val="150000"/>
              </a:lnSpc>
              <a:buNone/>
            </a:pPr>
            <a:endParaRPr lang="hu-H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 algn="just">
              <a:lnSpc>
                <a:spcPct val="150000"/>
              </a:lnSpc>
              <a:buNone/>
            </a:pP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hu-HU" sz="1350" dirty="0">
              <a:solidFill>
                <a:schemeClr val="tx1"/>
              </a:solidFill>
            </a:endParaRPr>
          </a:p>
          <a:p>
            <a:pPr lvl="1" algn="just">
              <a:lnSpc>
                <a:spcPct val="150000"/>
              </a:lnSpc>
            </a:pPr>
            <a:endParaRPr lang="hu-HU" sz="1350" dirty="0">
              <a:solidFill>
                <a:schemeClr val="tx1"/>
              </a:solidFill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6E000195-FEBD-45F2-9572-2C55C0159543}"/>
              </a:ext>
            </a:extLst>
          </p:cNvPr>
          <p:cNvSpPr/>
          <p:nvPr/>
        </p:nvSpPr>
        <p:spPr>
          <a:xfrm>
            <a:off x="3635896" y="2529847"/>
            <a:ext cx="792088" cy="726281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5D7EBA19-7F44-4986-9EC1-0D9B14A96150}"/>
              </a:ext>
            </a:extLst>
          </p:cNvPr>
          <p:cNvSpPr txBox="1"/>
          <p:nvPr/>
        </p:nvSpPr>
        <p:spPr>
          <a:xfrm>
            <a:off x="3294112" y="5650786"/>
            <a:ext cx="457200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0" algn="just">
              <a:lnSpc>
                <a:spcPct val="150000"/>
              </a:lnSpc>
              <a:buNone/>
            </a:pPr>
            <a:r>
              <a:rPr lang="hu-H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Gyöngyösi Campus</a:t>
            </a:r>
          </a:p>
          <a:p>
            <a:pPr marL="342900" lvl="1" indent="0" algn="just">
              <a:lnSpc>
                <a:spcPct val="150000"/>
              </a:lnSpc>
              <a:buNone/>
            </a:pPr>
            <a:r>
              <a:rPr lang="hu-H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 (Keszthely)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7BA4D0E3-0B13-4F9B-B1CC-EC1F4D49FEE6}"/>
              </a:ext>
            </a:extLst>
          </p:cNvPr>
          <p:cNvSpPr/>
          <p:nvPr/>
        </p:nvSpPr>
        <p:spPr>
          <a:xfrm>
            <a:off x="4713404" y="1848343"/>
            <a:ext cx="792088" cy="726281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ADE41BA5-262F-4339-BD94-6592C7617B8F}"/>
              </a:ext>
            </a:extLst>
          </p:cNvPr>
          <p:cNvSpPr/>
          <p:nvPr/>
        </p:nvSpPr>
        <p:spPr>
          <a:xfrm>
            <a:off x="4427984" y="3326730"/>
            <a:ext cx="792088" cy="726281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27B05223-3354-4704-B879-884B3C10A2CF}"/>
              </a:ext>
            </a:extLst>
          </p:cNvPr>
          <p:cNvSpPr/>
          <p:nvPr/>
        </p:nvSpPr>
        <p:spPr>
          <a:xfrm>
            <a:off x="1403648" y="3501008"/>
            <a:ext cx="792088" cy="726281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F5376A33-C6DE-4EC0-BFBD-CDF8068B1434}"/>
              </a:ext>
            </a:extLst>
          </p:cNvPr>
          <p:cNvSpPr txBox="1"/>
          <p:nvPr/>
        </p:nvSpPr>
        <p:spPr>
          <a:xfrm>
            <a:off x="6388085" y="5334571"/>
            <a:ext cx="2556284" cy="1232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0" algn="just">
              <a:lnSpc>
                <a:spcPct val="150000"/>
              </a:lnSpc>
              <a:buNone/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Kutató állomások:</a:t>
            </a:r>
          </a:p>
          <a:p>
            <a:pPr marL="342900" lvl="1" indent="0" algn="just">
              <a:lnSpc>
                <a:spcPct val="150000"/>
              </a:lnSpc>
              <a:buNone/>
            </a:pPr>
            <a:r>
              <a:rPr lang="hu-HU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Badacsony</a:t>
            </a:r>
          </a:p>
          <a:p>
            <a:pPr marL="342900" lvl="1" indent="0" algn="just">
              <a:lnSpc>
                <a:spcPct val="150000"/>
              </a:lnSpc>
              <a:buNone/>
            </a:pPr>
            <a:r>
              <a:rPr lang="hu-HU" sz="1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Kecskemét</a:t>
            </a:r>
          </a:p>
        </p:txBody>
      </p:sp>
      <p:graphicFrame>
        <p:nvGraphicFramePr>
          <p:cNvPr id="24" name="Table 14">
            <a:extLst>
              <a:ext uri="{FF2B5EF4-FFF2-40B4-BE49-F238E27FC236}">
                <a16:creationId xmlns:a16="http://schemas.microsoft.com/office/drawing/2014/main" id="{DE2475FF-2B18-4355-836B-CA71185D3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394996"/>
              </p:ext>
            </p:extLst>
          </p:nvPr>
        </p:nvGraphicFramePr>
        <p:xfrm>
          <a:off x="0" y="0"/>
          <a:ext cx="5004048" cy="179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7427">
                  <a:extLst>
                    <a:ext uri="{9D8B030D-6E8A-4147-A177-3AD203B41FA5}">
                      <a16:colId xmlns:a16="http://schemas.microsoft.com/office/drawing/2014/main" val="4264658115"/>
                    </a:ext>
                  </a:extLst>
                </a:gridCol>
                <a:gridCol w="366995">
                  <a:extLst>
                    <a:ext uri="{9D8B030D-6E8A-4147-A177-3AD203B41FA5}">
                      <a16:colId xmlns:a16="http://schemas.microsoft.com/office/drawing/2014/main" val="334374341"/>
                    </a:ext>
                  </a:extLst>
                </a:gridCol>
                <a:gridCol w="1374383">
                  <a:extLst>
                    <a:ext uri="{9D8B030D-6E8A-4147-A177-3AD203B41FA5}">
                      <a16:colId xmlns:a16="http://schemas.microsoft.com/office/drawing/2014/main" val="2303443999"/>
                    </a:ext>
                  </a:extLst>
                </a:gridCol>
                <a:gridCol w="340820">
                  <a:extLst>
                    <a:ext uri="{9D8B030D-6E8A-4147-A177-3AD203B41FA5}">
                      <a16:colId xmlns:a16="http://schemas.microsoft.com/office/drawing/2014/main" val="3174432307"/>
                    </a:ext>
                  </a:extLst>
                </a:gridCol>
                <a:gridCol w="1316864">
                  <a:extLst>
                    <a:ext uri="{9D8B030D-6E8A-4147-A177-3AD203B41FA5}">
                      <a16:colId xmlns:a16="http://schemas.microsoft.com/office/drawing/2014/main" val="752596557"/>
                    </a:ext>
                  </a:extLst>
                </a:gridCol>
                <a:gridCol w="327559">
                  <a:extLst>
                    <a:ext uri="{9D8B030D-6E8A-4147-A177-3AD203B41FA5}">
                      <a16:colId xmlns:a16="http://schemas.microsoft.com/office/drawing/2014/main" val="927151197"/>
                    </a:ext>
                  </a:extLst>
                </a:gridCol>
              </a:tblGrid>
              <a:tr h="475510"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FFFFFF"/>
                          </a:solidFill>
                          <a:latin typeface="+mn-lt"/>
                        </a:rPr>
                        <a:t>oktatók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9000">
                          <a:schemeClr val="accent4"/>
                        </a:gs>
                        <a:gs pos="42000">
                          <a:srgbClr val="00909B"/>
                        </a:gs>
                        <a:gs pos="0">
                          <a:srgbClr val="285A77"/>
                        </a:gs>
                      </a:gsLst>
                      <a:lin ang="36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FFFFFF"/>
                          </a:solidFill>
                          <a:latin typeface="+mn-lt"/>
                        </a:rPr>
                        <a:t>kutatók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9000">
                          <a:schemeClr val="accent4"/>
                        </a:gs>
                        <a:gs pos="42000">
                          <a:srgbClr val="00909B"/>
                        </a:gs>
                        <a:gs pos="0">
                          <a:srgbClr val="285A77"/>
                        </a:gs>
                      </a:gsLst>
                      <a:lin ang="36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FFFFFF"/>
                          </a:solidFill>
                          <a:latin typeface="+mn-lt"/>
                        </a:rPr>
                        <a:t>Technikai személyzet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9000">
                          <a:schemeClr val="accent4"/>
                        </a:gs>
                        <a:gs pos="42000">
                          <a:srgbClr val="00909B"/>
                        </a:gs>
                        <a:gs pos="0">
                          <a:srgbClr val="285A77"/>
                        </a:gs>
                      </a:gsLst>
                      <a:lin ang="36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435577"/>
                  </a:ext>
                </a:extLst>
              </a:tr>
              <a:tr h="287273"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chemeClr val="bg1"/>
                          </a:solidFill>
                          <a:latin typeface="+mn-lt"/>
                        </a:rPr>
                        <a:t>14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chemeClr val="bg1"/>
                          </a:solidFill>
                          <a:latin typeface="+mn-lt"/>
                        </a:rPr>
                        <a:t>22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485253"/>
                  </a:ext>
                </a:extLst>
              </a:tr>
              <a:tr h="538637">
                <a:tc>
                  <a:txBody>
                    <a:bodyPr/>
                    <a:lstStyle/>
                    <a:p>
                      <a:pPr algn="l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Vezető</a:t>
                      </a:r>
                      <a:r>
                        <a:rPr lang="hu-HU" sz="1400" baseline="0" dirty="0">
                          <a:solidFill>
                            <a:srgbClr val="6E6F73"/>
                          </a:solidFill>
                          <a:latin typeface="+mn-lt"/>
                        </a:rPr>
                        <a:t> oktatók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5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Tudományos munkatársak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4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Technikai személyzet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17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26080"/>
                  </a:ext>
                </a:extLst>
              </a:tr>
              <a:tr h="475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oktatók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8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kutatók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10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Adminisztrációs személyzet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dirty="0">
                          <a:solidFill>
                            <a:srgbClr val="6E6F73"/>
                          </a:solidFill>
                          <a:latin typeface="+mn-lt"/>
                        </a:rPr>
                        <a:t>5</a:t>
                      </a:r>
                      <a:endParaRPr lang="en-US" sz="1400" dirty="0">
                        <a:solidFill>
                          <a:srgbClr val="6E6F73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47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12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F7AE3B-5AA6-4ED7-91D3-D648EEB3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05264"/>
            <a:ext cx="8641080" cy="994172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Szőlészeti és Borászati Intézet 2021-óta</a:t>
            </a:r>
            <a:b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(2010 -2014)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5A049BE-0582-4CA7-9E0E-6065F240989A}"/>
              </a:ext>
            </a:extLst>
          </p:cNvPr>
          <p:cNvSpPr txBox="1"/>
          <p:nvPr/>
        </p:nvSpPr>
        <p:spPr>
          <a:xfrm>
            <a:off x="2987824" y="653390"/>
            <a:ext cx="5112568" cy="607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hu-HU" sz="1350" dirty="0">
              <a:solidFill>
                <a:schemeClr val="bg1"/>
              </a:solidFill>
              <a:latin typeface="Helvetica Neue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Publikáció: D1: 1db, Q1: 11db, Q2: 4db</a:t>
            </a:r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Symbol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741350F-297A-4D0D-B1E4-7CDB139B0910}"/>
              </a:ext>
            </a:extLst>
          </p:cNvPr>
          <p:cNvSpPr txBox="1"/>
          <p:nvPr/>
        </p:nvSpPr>
        <p:spPr>
          <a:xfrm>
            <a:off x="20758" y="1323062"/>
            <a:ext cx="4573242" cy="5632311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hu-H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Digitalizációhoz kapcsolódó kutatások</a:t>
            </a:r>
            <a:endParaRPr lang="hu-HU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/>
            <a:r>
              <a:rPr lang="hu-HU" sz="2000" b="1" dirty="0">
                <a:solidFill>
                  <a:schemeClr val="bg1"/>
                </a:solidFill>
                <a:ea typeface="Calibri" panose="020F0502020204030204" pitchFamily="34" charset="0"/>
              </a:rPr>
              <a:t> 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Precíziós szőlőtermesztés</a:t>
            </a:r>
            <a:endParaRPr lang="hu-H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Digitális képelemzés, </a:t>
            </a:r>
            <a:r>
              <a:rPr lang="hu-H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fenotipizálás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 </a:t>
            </a:r>
            <a:endParaRPr lang="hu-H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Ampelometriai</a:t>
            </a: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 mérések (</a:t>
            </a:r>
            <a:r>
              <a:rPr lang="hu-H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uvometria</a:t>
            </a: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hu-H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foliometria</a:t>
            </a: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)</a:t>
            </a:r>
            <a:endParaRPr lang="hu-HU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Terroir</a:t>
            </a: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 kutatások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távérzéklési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módszerek </a:t>
            </a: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alkalmazásával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Szőlőültetvények öntözése (hatások and optimalizálás)</a:t>
            </a:r>
            <a:b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</a:br>
            <a:endParaRPr lang="hu-HU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/>
            <a:r>
              <a:rPr lang="hu-HU" sz="2000" b="1" dirty="0">
                <a:solidFill>
                  <a:schemeClr val="bg1"/>
                </a:solidFill>
                <a:ea typeface="Calibri" panose="020F0502020204030204" pitchFamily="34" charset="0"/>
              </a:rPr>
              <a:t>Molekuláris kutatások</a:t>
            </a:r>
            <a:endParaRPr lang="hu-HU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 </a:t>
            </a:r>
            <a:endParaRPr lang="hu-HU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Funkcionális </a:t>
            </a:r>
            <a:r>
              <a:rPr lang="hu-H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genomika</a:t>
            </a: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 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 feketerothadás molekuláris hátterének feltérképezése </a:t>
            </a:r>
            <a:endParaRPr lang="hu-HU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Molekuláris markerezés</a:t>
            </a:r>
            <a:endParaRPr lang="hu-H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Modern diagnosztikai módszerek kidolgozása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7759B47-DDD7-4D64-BB2B-88E7BD2F0E88}"/>
              </a:ext>
            </a:extLst>
          </p:cNvPr>
          <p:cNvSpPr txBox="1"/>
          <p:nvPr/>
        </p:nvSpPr>
        <p:spPr>
          <a:xfrm>
            <a:off x="4572000" y="1301966"/>
            <a:ext cx="4663440" cy="5674502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mikrooxigénezési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hu-H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hiperoxidációs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kísérletek szénsavas italokra (</a:t>
            </a:r>
            <a:r>
              <a:rPr lang="hu-H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pezsgő). </a:t>
            </a:r>
            <a:endParaRPr lang="hu-H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Borászati melléktermékek feldolgozására vonatkozó kísérletek.</a:t>
            </a:r>
            <a:endParaRPr lang="hu-H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biobor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készítés alapját képezhető, úgynevezett </a:t>
            </a:r>
            <a:r>
              <a:rPr lang="hu-H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interspecifikus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fajták borainak vizsgálata. </a:t>
            </a: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rezisztens kékszőlőfajták borászati technológiájának optimalizálása az élettani hatású vegyületek koncentrációjának növekedése céljából. </a:t>
            </a:r>
            <a:endParaRPr lang="hu-H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klímaváltozás miatt a borok alkoholtartalom csökkentésére vonatkozóan.</a:t>
            </a:r>
            <a:endParaRPr lang="hu-H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Innováció tekintetében a </a:t>
            </a:r>
            <a:r>
              <a:rPr lang="hu-H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vegán</a:t>
            </a: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egyéb úgynevezett alternatív (</a:t>
            </a:r>
            <a:r>
              <a:rPr lang="hu-H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természetes bor, narancsbor) borokra. </a:t>
            </a:r>
            <a:endParaRPr lang="hu-H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11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F3EF6C5-EEF9-4346-BACC-22DBCCD6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4544" y="108566"/>
            <a:ext cx="8482693" cy="2389909"/>
          </a:xfrm>
        </p:spPr>
        <p:txBody>
          <a:bodyPr>
            <a:noAutofit/>
          </a:bodyPr>
          <a:lstStyle/>
          <a:p>
            <a:pPr marL="342900" lvl="1" indent="0" algn="just"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Szakjaink:</a:t>
            </a:r>
          </a:p>
          <a:p>
            <a:pPr lvl="1" algn="just"/>
            <a:r>
              <a:rPr lang="hu-HU" sz="2400" dirty="0">
                <a:cs typeface="Times New Roman" panose="02020603050405020304" pitchFamily="18" charset="0"/>
              </a:rPr>
              <a:t>Szőlész-Borász mérnök </a:t>
            </a:r>
            <a:r>
              <a:rPr lang="hu-HU" sz="2400" dirty="0" err="1">
                <a:cs typeface="Times New Roman" panose="02020603050405020304" pitchFamily="18" charset="0"/>
              </a:rPr>
              <a:t>BSc</a:t>
            </a:r>
            <a:endParaRPr lang="hu-HU" sz="2400" dirty="0">
              <a:cs typeface="Times New Roman" panose="02020603050405020304" pitchFamily="18" charset="0"/>
            </a:endParaRPr>
          </a:p>
          <a:p>
            <a:pPr lvl="1" algn="just"/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Szőlész-Borász mérnök </a:t>
            </a:r>
            <a:r>
              <a:rPr 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MSc</a:t>
            </a:r>
            <a:endParaRPr 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342900" lvl="1" indent="0" algn="just"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342900" lvl="1" indent="0" algn="just"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Specializációink:</a:t>
            </a:r>
          </a:p>
          <a:p>
            <a:pPr lvl="1" algn="just"/>
            <a:r>
              <a:rPr lang="hu-HU" sz="2400" dirty="0">
                <a:cs typeface="Times New Roman" panose="02020603050405020304" pitchFamily="18" charset="0"/>
              </a:rPr>
              <a:t>Kertészmérnök </a:t>
            </a:r>
            <a:r>
              <a:rPr lang="hu-HU" sz="2400" dirty="0" err="1">
                <a:cs typeface="Times New Roman" panose="02020603050405020304" pitchFamily="18" charset="0"/>
              </a:rPr>
              <a:t>BSc</a:t>
            </a:r>
            <a:r>
              <a:rPr lang="hu-HU" sz="2400" dirty="0">
                <a:cs typeface="Times New Roman" panose="02020603050405020304" pitchFamily="18" charset="0"/>
              </a:rPr>
              <a:t> (szőlész)</a:t>
            </a:r>
          </a:p>
          <a:p>
            <a:pPr lvl="1" algn="just"/>
            <a:r>
              <a:rPr lang="hu-HU" sz="2400" dirty="0">
                <a:cs typeface="Times New Roman" panose="02020603050405020304" pitchFamily="18" charset="0"/>
              </a:rPr>
              <a:t>Kertészmérnök </a:t>
            </a:r>
            <a:r>
              <a:rPr lang="hu-HU" sz="2400" dirty="0" err="1">
                <a:cs typeface="Times New Roman" panose="02020603050405020304" pitchFamily="18" charset="0"/>
              </a:rPr>
              <a:t>MSc</a:t>
            </a:r>
            <a:r>
              <a:rPr lang="hu-HU" sz="2400" dirty="0">
                <a:cs typeface="Times New Roman" panose="02020603050405020304" pitchFamily="18" charset="0"/>
              </a:rPr>
              <a:t> (szőlész)</a:t>
            </a:r>
          </a:p>
          <a:p>
            <a:pPr lvl="1" algn="just"/>
            <a:r>
              <a:rPr lang="hu-HU" sz="2400" strike="sngStrike" dirty="0">
                <a:cs typeface="Times New Roman" panose="02020603050405020304" pitchFamily="18" charset="0"/>
              </a:rPr>
              <a:t>Élelmiszermérnök </a:t>
            </a:r>
            <a:r>
              <a:rPr lang="hu-HU" sz="2400" strike="sngStrike" dirty="0" err="1">
                <a:cs typeface="Times New Roman" panose="02020603050405020304" pitchFamily="18" charset="0"/>
              </a:rPr>
              <a:t>BSc</a:t>
            </a:r>
            <a:r>
              <a:rPr lang="hu-HU" sz="2400" strike="sngStrike" dirty="0">
                <a:cs typeface="Times New Roman" panose="02020603050405020304" pitchFamily="18" charset="0"/>
              </a:rPr>
              <a:t> (Bor-és üdítőital és minőségügy)</a:t>
            </a:r>
          </a:p>
          <a:p>
            <a:pPr lvl="1" algn="just"/>
            <a:r>
              <a:rPr lang="hu-HU" sz="2400" strike="sngStrike" dirty="0">
                <a:cs typeface="Times New Roman" panose="02020603050405020304" pitchFamily="18" charset="0"/>
              </a:rPr>
              <a:t>Élelmiszermérnök </a:t>
            </a:r>
            <a:r>
              <a:rPr lang="hu-HU" sz="2400" strike="sngStrike" dirty="0" err="1">
                <a:cs typeface="Times New Roman" panose="02020603050405020304" pitchFamily="18" charset="0"/>
              </a:rPr>
              <a:t>MSc</a:t>
            </a:r>
            <a:r>
              <a:rPr lang="hu-HU" sz="2400" strike="sngStrike" dirty="0">
                <a:cs typeface="Times New Roman" panose="02020603050405020304" pitchFamily="18" charset="0"/>
              </a:rPr>
              <a:t> (Bor-és üdítőital és minőségügy)</a:t>
            </a:r>
          </a:p>
          <a:p>
            <a:pPr lvl="1" algn="just"/>
            <a:endParaRPr lang="hu-HU" sz="2400" dirty="0">
              <a:solidFill>
                <a:srgbClr val="FF0000"/>
              </a:solidFill>
            </a:endParaRPr>
          </a:p>
          <a:p>
            <a:pPr lvl="1" algn="just"/>
            <a:r>
              <a:rPr lang="hu-HU" sz="2400" b="1" dirty="0" err="1">
                <a:latin typeface="+mn-lt"/>
              </a:rPr>
              <a:t>Vintage</a:t>
            </a:r>
            <a:r>
              <a:rPr lang="hu-HU" sz="2400" b="1" dirty="0">
                <a:latin typeface="+mn-lt"/>
              </a:rPr>
              <a:t> Master Program</a:t>
            </a:r>
          </a:p>
          <a:p>
            <a:pPr lvl="1" algn="just"/>
            <a:r>
              <a:rPr lang="hu-HU" sz="2400" b="1" dirty="0">
                <a:latin typeface="+mn-lt"/>
              </a:rPr>
              <a:t>Szőlész–Borász szakirányú tovább képzés</a:t>
            </a:r>
          </a:p>
          <a:p>
            <a:pPr lvl="1" algn="just"/>
            <a:r>
              <a:rPr lang="hu-HU" sz="2400" b="1" dirty="0">
                <a:latin typeface="+mn-lt"/>
              </a:rPr>
              <a:t>Bor –és </a:t>
            </a:r>
            <a:r>
              <a:rPr lang="hu-HU" sz="2400" b="1" dirty="0" err="1">
                <a:latin typeface="+mn-lt"/>
              </a:rPr>
              <a:t>gasztroturizmus</a:t>
            </a:r>
            <a:endParaRPr lang="hu-HU" sz="2400" b="1" dirty="0">
              <a:latin typeface="+mn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5106"/>
            <a:ext cx="3657600" cy="22631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892" y="2473622"/>
            <a:ext cx="1814513" cy="27432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5174731"/>
            <a:ext cx="3543300" cy="17145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53EDBC58-2B16-4BA8-863D-3E55167A3095}"/>
              </a:ext>
            </a:extLst>
          </p:cNvPr>
          <p:cNvSpPr/>
          <p:nvPr/>
        </p:nvSpPr>
        <p:spPr>
          <a:xfrm>
            <a:off x="100990" y="5563929"/>
            <a:ext cx="549971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BLOKKOSÍTOTT KÉPZÉS</a:t>
            </a:r>
          </a:p>
        </p:txBody>
      </p:sp>
    </p:spTree>
    <p:extLst>
      <p:ext uri="{BB962C8B-B14F-4D97-AF65-F5344CB8AC3E}">
        <p14:creationId xmlns:p14="http://schemas.microsoft.com/office/powerpoint/2010/main" val="3744385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3789040"/>
            <a:ext cx="4000500" cy="3000375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899592" y="4578716"/>
            <a:ext cx="3360704" cy="726281"/>
          </a:xfrm>
        </p:spPr>
        <p:txBody>
          <a:bodyPr>
            <a:normAutofit/>
          </a:bodyPr>
          <a:lstStyle/>
          <a:p>
            <a:r>
              <a:rPr lang="hu-HU" sz="2400" b="1" cap="all" dirty="0">
                <a:solidFill>
                  <a:srgbClr val="0075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Szőlész-borász </a:t>
            </a:r>
            <a:r>
              <a:rPr lang="hu-HU" sz="2400" b="1" cap="all" dirty="0" err="1">
                <a:solidFill>
                  <a:srgbClr val="0075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Msc</a:t>
            </a:r>
            <a:endParaRPr lang="hu-HU" sz="2400" b="1" cap="all" dirty="0">
              <a:solidFill>
                <a:srgbClr val="0075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23528" y="476672"/>
            <a:ext cx="7517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cap="all" dirty="0">
                <a:solidFill>
                  <a:srgbClr val="0075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Bor-és </a:t>
            </a:r>
            <a:r>
              <a:rPr lang="hu-HU" sz="2400" b="1" cap="all" dirty="0" err="1">
                <a:solidFill>
                  <a:srgbClr val="0075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gasztroturizmus</a:t>
            </a:r>
            <a:r>
              <a:rPr lang="hu-HU" sz="2400" b="1" cap="all" dirty="0">
                <a:solidFill>
                  <a:srgbClr val="0075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szakirányú továbbképzés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1" y="1124744"/>
            <a:ext cx="4343400" cy="2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6305" y="116632"/>
            <a:ext cx="7886700" cy="49092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925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Okleveles Borbíráló tréningek indítása</a:t>
            </a:r>
          </a:p>
          <a:p>
            <a:pPr marL="0" indent="0">
              <a:buNone/>
            </a:pPr>
            <a:endParaRPr lang="hu-HU" sz="750" dirty="0"/>
          </a:p>
          <a:p>
            <a:pPr marL="0" indent="0">
              <a:buNone/>
            </a:pPr>
            <a:r>
              <a:rPr lang="hu-HU" sz="7200" dirty="0"/>
              <a:t>	</a:t>
            </a:r>
          </a:p>
          <a:p>
            <a:pPr marL="0" indent="0">
              <a:buNone/>
            </a:pPr>
            <a:endParaRPr lang="hu-HU" dirty="0">
              <a:latin typeface="+mn-lt"/>
            </a:endParaRPr>
          </a:p>
          <a:p>
            <a:pPr marL="0" indent="0">
              <a:buNone/>
            </a:pPr>
            <a:endParaRPr lang="hu-HU" dirty="0">
              <a:latin typeface="+mn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010" y="4004310"/>
            <a:ext cx="5067300" cy="285369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310"/>
            <a:ext cx="4572000" cy="3429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691" y="1227038"/>
            <a:ext cx="2508314" cy="18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7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inAgora 2023. Az eredmények">
            <a:extLst>
              <a:ext uri="{FF2B5EF4-FFF2-40B4-BE49-F238E27FC236}">
                <a16:creationId xmlns:a16="http://schemas.microsoft.com/office/drawing/2014/main" id="{3A03E63D-039A-4D39-B05D-348AF4B38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5031650"/>
            <a:ext cx="3226271" cy="18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ír - Budai Campus - MATE">
            <a:extLst>
              <a:ext uri="{FF2B5EF4-FFF2-40B4-BE49-F238E27FC236}">
                <a16:creationId xmlns:a16="http://schemas.microsoft.com/office/drawing/2014/main" id="{9863302F-E33D-407C-9F9A-541248F2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8" y="0"/>
            <a:ext cx="209169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 előnézete">
            <a:extLst>
              <a:ext uri="{FF2B5EF4-FFF2-40B4-BE49-F238E27FC236}">
                <a16:creationId xmlns:a16="http://schemas.microsoft.com/office/drawing/2014/main" id="{F737DBD7-5654-4FCB-AC83-78AE4795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65" y="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ép előnézete">
            <a:extLst>
              <a:ext uri="{FF2B5EF4-FFF2-40B4-BE49-F238E27FC236}">
                <a16:creationId xmlns:a16="http://schemas.microsoft.com/office/drawing/2014/main" id="{2A851910-4103-4067-9A90-E6E44D18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65" y="32028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ép előnézete">
            <a:extLst>
              <a:ext uri="{FF2B5EF4-FFF2-40B4-BE49-F238E27FC236}">
                <a16:creationId xmlns:a16="http://schemas.microsoft.com/office/drawing/2014/main" id="{1036ACD6-4238-41A6-A6F8-A899CBA8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8" y="3200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ép előnézete">
            <a:extLst>
              <a:ext uri="{FF2B5EF4-FFF2-40B4-BE49-F238E27FC236}">
                <a16:creationId xmlns:a16="http://schemas.microsoft.com/office/drawing/2014/main" id="{B7548EF3-B0AC-4EEC-9928-8EBA45464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20285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iváló minőségű borok vitték haza a VinAgora Nemzetközi Borverseny díjait -  ArtNews.hu">
            <a:extLst>
              <a:ext uri="{FF2B5EF4-FFF2-40B4-BE49-F238E27FC236}">
                <a16:creationId xmlns:a16="http://schemas.microsoft.com/office/drawing/2014/main" id="{7D812466-DEAC-4702-9564-5D543C01C2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47" y="1436203"/>
            <a:ext cx="253711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ép előnézete">
            <a:extLst>
              <a:ext uri="{FF2B5EF4-FFF2-40B4-BE49-F238E27FC236}">
                <a16:creationId xmlns:a16="http://schemas.microsoft.com/office/drawing/2014/main" id="{CA4F3150-C013-4A0A-93DC-64D664F39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/>
          <a:stretch/>
        </p:blipFill>
        <p:spPr bwMode="auto">
          <a:xfrm>
            <a:off x="1719847" y="0"/>
            <a:ext cx="2553707" cy="16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20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06F38C-59DC-4EB4-AE4E-36842F80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7242558-8764-4BC8-9A48-FEF51FA5B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" y="12540"/>
            <a:ext cx="6096000" cy="458152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1B74F88-E392-4A26-A7C5-E3149A74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76475"/>
            <a:ext cx="60960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683D64-5772-4040-B01E-FAEDF2C6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1" y="724155"/>
            <a:ext cx="3429000" cy="46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05ED5FF9-43A5-4F3D-8E59-E8A99D398688}"/>
              </a:ext>
            </a:extLst>
          </p:cNvPr>
          <p:cNvSpPr/>
          <p:nvPr/>
        </p:nvSpPr>
        <p:spPr>
          <a:xfrm>
            <a:off x="0" y="116632"/>
            <a:ext cx="3475182" cy="57708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b="1" dirty="0">
                <a:latin typeface="Arial Narrow" panose="020B0606020202030204" pitchFamily="34" charset="0"/>
              </a:rPr>
              <a:t>Magyar Királyi Kertészeti Akadémia </a:t>
            </a:r>
            <a:r>
              <a:rPr lang="hu-HU" sz="13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hu-HU" sz="13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1939-1943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863130B-BC46-439C-A1FC-32C22CC73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9980" y="721881"/>
            <a:ext cx="5494020" cy="46251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6A00A0AE-6727-46FE-B142-99631486F9C8}"/>
              </a:ext>
            </a:extLst>
          </p:cNvPr>
          <p:cNvSpPr/>
          <p:nvPr/>
        </p:nvSpPr>
        <p:spPr>
          <a:xfrm>
            <a:off x="4067944" y="125448"/>
            <a:ext cx="4549643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Magyar Királyi Kertészeti és Szőlészeti Főiskola </a:t>
            </a:r>
          </a:p>
          <a:p>
            <a:pPr algn="ctr"/>
            <a:r>
              <a:rPr lang="hu-HU" sz="13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1943-1945 „C” és „G” épület</a:t>
            </a:r>
            <a:endParaRPr lang="hu-HU" sz="13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80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F14B76-58F8-4EEB-AC44-ABBE76739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1503"/>
            <a:ext cx="205785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A281B64-3A23-4608-AF3F-AB880E7C6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3114"/>
            <a:ext cx="33337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991F334-6449-4F40-866C-E9F384DB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7134"/>
            <a:ext cx="3595238" cy="2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7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och Borászat – Wikipédia">
            <a:extLst>
              <a:ext uri="{FF2B5EF4-FFF2-40B4-BE49-F238E27FC236}">
                <a16:creationId xmlns:a16="http://schemas.microsoft.com/office/drawing/2014/main" id="{FB5C553D-EE19-4C4A-B760-179E33A87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33" y="2637738"/>
            <a:ext cx="1500188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örley Pezsgő - Hagyomány és Minőség 1882 óta">
            <a:extLst>
              <a:ext uri="{FF2B5EF4-FFF2-40B4-BE49-F238E27FC236}">
                <a16:creationId xmlns:a16="http://schemas.microsoft.com/office/drawing/2014/main" id="{86248437-E333-4F84-9256-083EB3C7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48" y="5043553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76A6AF8-5F95-477D-9371-D3CC8610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4" y="3783396"/>
            <a:ext cx="2747010" cy="8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zendei Wine">
            <a:extLst>
              <a:ext uri="{FF2B5EF4-FFF2-40B4-BE49-F238E27FC236}">
                <a16:creationId xmlns:a16="http://schemas.microsoft.com/office/drawing/2014/main" id="{DFCE6C76-B65D-4486-B8F5-2507906E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1" y="5126019"/>
            <a:ext cx="2837498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icron KFt.">
            <a:extLst>
              <a:ext uri="{FF2B5EF4-FFF2-40B4-BE49-F238E27FC236}">
                <a16:creationId xmlns:a16="http://schemas.microsoft.com/office/drawing/2014/main" id="{59AA56E8-0D57-476C-8942-3CAC53D5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41" y="2918577"/>
            <a:ext cx="2247619" cy="4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emzeti Élelmiszerlánc-biztonsági Hivatal (Nébih) – Állatorvostudományi  Egyetem">
            <a:extLst>
              <a:ext uri="{FF2B5EF4-FFF2-40B4-BE49-F238E27FC236}">
                <a16:creationId xmlns:a16="http://schemas.microsoft.com/office/drawing/2014/main" id="{8C50DCB7-3DBD-4E1E-A6E7-19D71CBA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78" y="4190114"/>
            <a:ext cx="1993582" cy="11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59B7ED6-D03D-42AA-9043-2F53AABF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69" y="27264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egyközségek Nemzeti Tanácsa – gyakornok – Kertészállás.hu">
            <a:extLst>
              <a:ext uri="{FF2B5EF4-FFF2-40B4-BE49-F238E27FC236}">
                <a16:creationId xmlns:a16="http://schemas.microsoft.com/office/drawing/2014/main" id="{59FC2722-879D-4C08-9C8D-403451B9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89" y="315428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Junibor">
            <a:extLst>
              <a:ext uri="{FF2B5EF4-FFF2-40B4-BE49-F238E27FC236}">
                <a16:creationId xmlns:a16="http://schemas.microsoft.com/office/drawing/2014/main" id="{CA785039-DB2E-48A0-8045-D3198947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84" y="5043553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FŐOLDAL - Soós István Borászati Technikum és Szakképző Iskola">
            <a:extLst>
              <a:ext uri="{FF2B5EF4-FFF2-40B4-BE49-F238E27FC236}">
                <a16:creationId xmlns:a16="http://schemas.microsoft.com/office/drawing/2014/main" id="{C4E59523-8AFE-4587-AE7B-2D611D02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1" y="216743"/>
            <a:ext cx="1928813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Frittmann Pincészet - BigWine">
            <a:extLst>
              <a:ext uri="{FF2B5EF4-FFF2-40B4-BE49-F238E27FC236}">
                <a16:creationId xmlns:a16="http://schemas.microsoft.com/office/drawing/2014/main" id="{8F861E0D-4967-4BCA-AF10-7CB559C3B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r="6381" b="7531"/>
          <a:stretch/>
        </p:blipFill>
        <p:spPr bwMode="auto">
          <a:xfrm>
            <a:off x="0" y="2219449"/>
            <a:ext cx="3232374" cy="10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F5B877-160E-451E-99F5-13B9C532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74" y="1814447"/>
            <a:ext cx="1912620" cy="15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ál Szőlőbirtok és Pincészet | Szigetcsép">
            <a:extLst>
              <a:ext uri="{FF2B5EF4-FFF2-40B4-BE49-F238E27FC236}">
                <a16:creationId xmlns:a16="http://schemas.microsoft.com/office/drawing/2014/main" id="{4C2B2645-E4E8-489F-B988-D763ACD9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55" y="355794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13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2D4CAE7C-41F5-4AEF-9B48-E4E06A45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512" y="401108"/>
            <a:ext cx="2156460" cy="324612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3C66B2-FEDE-4816-84BE-83869B525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2" t="27981" r="49999"/>
          <a:stretch/>
        </p:blipFill>
        <p:spPr bwMode="auto">
          <a:xfrm>
            <a:off x="3160496" y="401108"/>
            <a:ext cx="1773174" cy="463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2"/>
          <a:stretch/>
        </p:blipFill>
        <p:spPr bwMode="auto">
          <a:xfrm>
            <a:off x="1403648" y="2699764"/>
            <a:ext cx="2162175" cy="188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Képtalálat a következőre: „kertészettudomány kar sólyom-leskó annamária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8" y="397681"/>
            <a:ext cx="1840126" cy="230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94" y="406547"/>
            <a:ext cx="16764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71" y="3835626"/>
            <a:ext cx="1371600" cy="181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917837D-284F-4F40-BEA4-A512FD5FC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4617" y="3626106"/>
            <a:ext cx="2143125" cy="214312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1FF2F8D-C7DB-4AC4-AE28-8A187041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72" y="332656"/>
            <a:ext cx="1886712" cy="22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21C444D-0561-433B-A7A7-1C1443BE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6" y="4558616"/>
            <a:ext cx="2633472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FC8A9B7-F235-47D0-AA92-446C9CBF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72" y="2551600"/>
            <a:ext cx="17526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3B4D0B-325A-47B8-85F9-E7C1D5589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268" y="-129600"/>
            <a:ext cx="9396536" cy="1325563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Címzetes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egyetemi docenseink és címzetes egyetemi tanáraink</a:t>
            </a:r>
            <a:br>
              <a:rPr lang="hu-HU" sz="2800" dirty="0">
                <a:solidFill>
                  <a:schemeClr val="bg1"/>
                </a:solidFill>
              </a:rPr>
            </a:b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D0C85E-7C10-4755-AFA8-4E246F6A9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4" y="669163"/>
            <a:ext cx="3722674" cy="2268906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Nyúlné dr. </a:t>
            </a:r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Pühra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Beata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Nyakas Kft.</a:t>
            </a:r>
          </a:p>
          <a:p>
            <a:pPr marL="0" indent="0">
              <a:buNone/>
            </a:pPr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Zilai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Zoltán, Szőlő és Borkultúra Kht.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5B6EFD8-9FF0-401E-B9D6-EA8C1E3BF133}"/>
              </a:ext>
            </a:extLst>
          </p:cNvPr>
          <p:cNvSpPr txBox="1"/>
          <p:nvPr/>
        </p:nvSpPr>
        <p:spPr>
          <a:xfrm>
            <a:off x="5417435" y="597225"/>
            <a:ext cx="2376264" cy="36933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Horváth Csaba</a:t>
            </a:r>
          </a:p>
        </p:txBody>
      </p:sp>
      <p:pic>
        <p:nvPicPr>
          <p:cNvPr id="2052" name="Picture 4" descr="Elhunyt Horváth Csaba a HNT volt főtitkára | Hegyközségek Nemzeti Tanácsa">
            <a:extLst>
              <a:ext uri="{FF2B5EF4-FFF2-40B4-BE49-F238E27FC236}">
                <a16:creationId xmlns:a16="http://schemas.microsoft.com/office/drawing/2014/main" id="{7D576321-458B-44B7-B39B-1E97D6255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8"/>
          <a:stretch/>
        </p:blipFill>
        <p:spPr bwMode="auto">
          <a:xfrm>
            <a:off x="4864764" y="3033977"/>
            <a:ext cx="21431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z „Év Bortermelője Magyarországon 2021” választás díjazottja › Agrárium7">
            <a:extLst>
              <a:ext uri="{FF2B5EF4-FFF2-40B4-BE49-F238E27FC236}">
                <a16:creationId xmlns:a16="http://schemas.microsoft.com/office/drawing/2014/main" id="{B8D03D3D-5556-4089-9247-0C0F17445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8"/>
          <a:stretch/>
        </p:blipFill>
        <p:spPr bwMode="auto">
          <a:xfrm>
            <a:off x="7012380" y="3006422"/>
            <a:ext cx="21431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latonfüred – Vince-napi biztató jóslatok borászoknak, borivóknak –  balatontipp.hu">
            <a:extLst>
              <a:ext uri="{FF2B5EF4-FFF2-40B4-BE49-F238E27FC236}">
                <a16:creationId xmlns:a16="http://schemas.microsoft.com/office/drawing/2014/main" id="{BAA518E7-E0EF-43DD-8CE2-54EA602B9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13977"/>
          <a:stretch/>
        </p:blipFill>
        <p:spPr bwMode="auto">
          <a:xfrm>
            <a:off x="7021362" y="4820933"/>
            <a:ext cx="2112296" cy="20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E56FF35-3E75-413D-BC5A-8F3B947BD0E6}"/>
              </a:ext>
            </a:extLst>
          </p:cNvPr>
          <p:cNvSpPr txBox="1"/>
          <p:nvPr/>
        </p:nvSpPr>
        <p:spPr>
          <a:xfrm>
            <a:off x="55837" y="3042989"/>
            <a:ext cx="47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Vendég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professzor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7E95182-B7E9-46B6-9DE4-A04AA82A9B97}"/>
              </a:ext>
            </a:extLst>
          </p:cNvPr>
          <p:cNvSpPr txBox="1"/>
          <p:nvPr/>
        </p:nvSpPr>
        <p:spPr>
          <a:xfrm>
            <a:off x="55837" y="3558270"/>
            <a:ext cx="4765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Gálné </a:t>
            </a:r>
            <a:r>
              <a:rPr lang="hu-HU" sz="2000" dirty="0" err="1">
                <a:solidFill>
                  <a:schemeClr val="bg1"/>
                </a:solidFill>
              </a:rPr>
              <a:t>Dignisz</a:t>
            </a:r>
            <a:r>
              <a:rPr lang="hu-HU" sz="2000" dirty="0">
                <a:solidFill>
                  <a:schemeClr val="bg1"/>
                </a:solidFill>
              </a:rPr>
              <a:t> Éva, Gál Pincészet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78B51AA-69DE-4FBD-B140-4204C6C3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" y="4145193"/>
            <a:ext cx="17335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D5759A6F-3F7D-4A64-891D-806A1DE8694C}"/>
              </a:ext>
            </a:extLst>
          </p:cNvPr>
          <p:cNvSpPr txBox="1"/>
          <p:nvPr/>
        </p:nvSpPr>
        <p:spPr>
          <a:xfrm>
            <a:off x="5410984" y="2577147"/>
            <a:ext cx="476543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Májer János </a:t>
            </a:r>
          </a:p>
        </p:txBody>
      </p:sp>
      <p:pic>
        <p:nvPicPr>
          <p:cNvPr id="9" name="Picture 4" descr="Magyar Szőlő- és Borkultúra - borkulturakft.hu">
            <a:extLst>
              <a:ext uri="{FF2B5EF4-FFF2-40B4-BE49-F238E27FC236}">
                <a16:creationId xmlns:a16="http://schemas.microsoft.com/office/drawing/2014/main" id="{B4079382-015B-4A36-8849-2C4927AE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78" y="4811839"/>
            <a:ext cx="2198103" cy="20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16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311B34-4242-4DED-A0C8-AEE3606F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59E5559-F625-485A-8B20-F01B7390C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263503" cy="4351338"/>
          </a:xfr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76532DC-DDF7-4E0B-9D44-3B239427E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56" y="0"/>
            <a:ext cx="6096000" cy="4572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62D0270-A69F-436E-B19E-52B3266E1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" y="2276475"/>
            <a:ext cx="6096000" cy="45815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BD156D5-479C-4A7C-95D5-AB8E98FFF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531" y="762000"/>
            <a:ext cx="4581525" cy="6096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C2D56BA-9983-4D26-8AFB-09FC5F713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4007" y="115887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0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424A649-C0DE-4624-8E8A-6A260120CC0F}"/>
              </a:ext>
            </a:extLst>
          </p:cNvPr>
          <p:cNvSpPr txBox="1"/>
          <p:nvPr/>
        </p:nvSpPr>
        <p:spPr>
          <a:xfrm>
            <a:off x="1691680" y="6381328"/>
            <a:ext cx="5760640" cy="4766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737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2567"/>
            <a:ext cx="9109862" cy="483778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395624" y="113653"/>
            <a:ext cx="24574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500" dirty="0">
                <a:latin typeface="Arial Narrow" panose="020B0606020202030204" pitchFamily="34" charset="0"/>
              </a:rPr>
              <a:t>1950 </a:t>
            </a:r>
          </a:p>
          <a:p>
            <a:r>
              <a:rPr lang="hu-HU" sz="1500" dirty="0">
                <a:latin typeface="Arial Narrow" panose="020B0606020202030204" pitchFamily="34" charset="0"/>
              </a:rPr>
              <a:t>„A” épület, Szigetcsép, Soroksár</a:t>
            </a:r>
            <a:endParaRPr lang="en-GB" sz="1500" dirty="0">
              <a:latin typeface="Arial Narrow" panose="020B060602020203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DF7BCA8-841C-4A83-ADE8-65120472C232}"/>
              </a:ext>
            </a:extLst>
          </p:cNvPr>
          <p:cNvSpPr/>
          <p:nvPr/>
        </p:nvSpPr>
        <p:spPr>
          <a:xfrm>
            <a:off x="5081" y="179160"/>
            <a:ext cx="5170832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Agrártudományi Egyetem Kert- és Szőlőgazdaságtudományi Kar </a:t>
            </a:r>
            <a:r>
              <a:rPr lang="hu-HU" sz="135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1945-1953 </a:t>
            </a:r>
            <a:endParaRPr lang="hu-HU" sz="1350" dirty="0">
              <a:latin typeface="Arial Narrow" panose="020B0606020202030204" pitchFamily="34" charset="0"/>
            </a:endParaRP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4BA930C5-037E-42B1-A2D8-1E36758C57E0}"/>
              </a:ext>
            </a:extLst>
          </p:cNvPr>
          <p:cNvSpPr/>
          <p:nvPr/>
        </p:nvSpPr>
        <p:spPr>
          <a:xfrm>
            <a:off x="46893" y="1044056"/>
            <a:ext cx="1440160" cy="1152128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5AA86307-8F5D-45F0-8D21-5CD9FF26F5D5}"/>
              </a:ext>
            </a:extLst>
          </p:cNvPr>
          <p:cNvSpPr txBox="1">
            <a:spLocks/>
          </p:cNvSpPr>
          <p:nvPr/>
        </p:nvSpPr>
        <p:spPr>
          <a:xfrm>
            <a:off x="0" y="2367290"/>
            <a:ext cx="9124184" cy="512422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dirty="0"/>
              <a:t>1946-48 </a:t>
            </a:r>
            <a:r>
              <a:rPr lang="hu-HU" sz="2400" dirty="0" err="1"/>
              <a:t>ig</a:t>
            </a:r>
            <a:r>
              <a:rPr lang="hu-HU" sz="2400" dirty="0"/>
              <a:t> az oktatás ideiglenesen a Hűvösvölgyi úton lévő Bólyai Katonai Akadémia épületében folyt, mivel a Ménesi út romokban hevert. Az intézmény ekkor már Agrártudományi Egyetem Kert és Szőlőgazdaságtudományi Karként működött</a:t>
            </a:r>
          </a:p>
          <a:p>
            <a:pPr algn="l"/>
            <a:r>
              <a:rPr lang="hu-HU" sz="2400" dirty="0">
                <a:solidFill>
                  <a:srgbClr val="FF0000"/>
                </a:solidFill>
              </a:rPr>
              <a:t>1948:</a:t>
            </a:r>
            <a:r>
              <a:rPr lang="hu-HU" sz="2400" dirty="0"/>
              <a:t> A Borászati Tanszék a háború után a romjaiból újjáépített </a:t>
            </a:r>
            <a:r>
              <a:rPr lang="hu-HU" sz="2400" dirty="0">
                <a:solidFill>
                  <a:srgbClr val="FF0000"/>
                </a:solidFill>
              </a:rPr>
              <a:t>Ménesi út 45. </a:t>
            </a:r>
            <a:r>
              <a:rPr lang="hu-HU" sz="2400" dirty="0"/>
              <a:t>alatti D épületébe költözött át. Az oktatói létszám ekkor 1-2 fő</a:t>
            </a:r>
          </a:p>
          <a:p>
            <a:pPr algn="l"/>
            <a:r>
              <a:rPr lang="hu-HU" sz="2400" dirty="0">
                <a:solidFill>
                  <a:srgbClr val="FF0000"/>
                </a:solidFill>
              </a:rPr>
              <a:t>1948-ban jelent meg </a:t>
            </a:r>
            <a:r>
              <a:rPr lang="hu-HU" sz="2400" dirty="0" err="1">
                <a:solidFill>
                  <a:srgbClr val="FF0000"/>
                </a:solidFill>
              </a:rPr>
              <a:t>Requinyi</a:t>
            </a:r>
            <a:r>
              <a:rPr lang="hu-HU" sz="2400" dirty="0">
                <a:solidFill>
                  <a:srgbClr val="FF0000"/>
                </a:solidFill>
              </a:rPr>
              <a:t> professzor Borászat című könyve, amely lényegében az első borászati tankönyvünk volt.</a:t>
            </a:r>
          </a:p>
          <a:p>
            <a:pPr algn="l"/>
            <a:r>
              <a:rPr lang="hu-HU" sz="2400" dirty="0">
                <a:solidFill>
                  <a:srgbClr val="FF0000"/>
                </a:solidFill>
              </a:rPr>
              <a:t>1952 </a:t>
            </a:r>
            <a:r>
              <a:rPr lang="hu-HU" sz="2400" dirty="0" err="1"/>
              <a:t>ben</a:t>
            </a:r>
            <a:r>
              <a:rPr lang="hu-HU" sz="2400" dirty="0"/>
              <a:t> </a:t>
            </a:r>
            <a:r>
              <a:rPr lang="hu-HU" sz="2400" dirty="0" err="1"/>
              <a:t>Requinyi</a:t>
            </a:r>
            <a:r>
              <a:rPr lang="hu-HU" sz="2400" dirty="0"/>
              <a:t> professzor nyugdíjba vonulása után </a:t>
            </a:r>
            <a:r>
              <a:rPr lang="hu-HU" sz="2400" dirty="0">
                <a:solidFill>
                  <a:srgbClr val="FF0000"/>
                </a:solidFill>
              </a:rPr>
              <a:t>Soós István </a:t>
            </a:r>
            <a:r>
              <a:rPr lang="hu-HU" sz="2400" dirty="0"/>
              <a:t>vette át a tanszék vezetését. </a:t>
            </a:r>
            <a:r>
              <a:rPr lang="hu-HU" sz="2400" dirty="0" err="1"/>
              <a:t>Scholtz</a:t>
            </a:r>
            <a:r>
              <a:rPr lang="hu-HU" sz="2400" dirty="0"/>
              <a:t> Albin ekkor a borászati technológiai oktatás megalapozásában szerzett múlhatatlan érdemeket. A személyi állomány teljesen kicserélődik.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920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E93E4C8A-5A84-43CB-906E-C928DB2ED13F}"/>
              </a:ext>
            </a:extLst>
          </p:cNvPr>
          <p:cNvSpPr/>
          <p:nvPr/>
        </p:nvSpPr>
        <p:spPr>
          <a:xfrm>
            <a:off x="3923928" y="-20706"/>
            <a:ext cx="5220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Kertészeti és Szőlészeti Főiskola</a:t>
            </a:r>
            <a:r>
              <a:rPr lang="hu-HU" sz="28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hu-HU" sz="28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1953-1968 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85302DB1-E053-4C9C-BAA0-AF8A6BFE632D}"/>
              </a:ext>
            </a:extLst>
          </p:cNvPr>
          <p:cNvSpPr txBox="1">
            <a:spLocks/>
          </p:cNvSpPr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1952: budafoki tanpince megalakulása</a:t>
            </a:r>
          </a:p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1953: Szigetcsépen tangazdaság létesül</a:t>
            </a:r>
          </a:p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1952-53: A képzési idő négy és félévre bővül</a:t>
            </a:r>
          </a:p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1953: Kertészeti és Szőlészeti Főiskola (önálló)</a:t>
            </a:r>
          </a:p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1953: Első diplomamunkák elkészülése a tanszéken</a:t>
            </a:r>
          </a:p>
          <a:p>
            <a:pPr algn="l"/>
            <a:r>
              <a:rPr lang="hu-HU" sz="7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1956: Megjelenik a Borgazdaságtan könyv (Soós, </a:t>
            </a:r>
            <a:r>
              <a:rPr lang="hu-HU" sz="7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Scholtz</a:t>
            </a:r>
            <a:r>
              <a:rPr lang="hu-HU" sz="7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1958-59: Levelező </a:t>
            </a:r>
            <a:r>
              <a:rPr lang="hu-HU" sz="7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tagozatos</a:t>
            </a:r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hallgatók is végeznek (3 hallgató)</a:t>
            </a:r>
          </a:p>
          <a:p>
            <a:pPr algn="l"/>
            <a:r>
              <a:rPr lang="hu-HU" sz="7000" dirty="0">
                <a:solidFill>
                  <a:srgbClr val="FF0000"/>
                </a:solidFill>
              </a:rPr>
              <a:t>1959: Soós professzor elhunytával </a:t>
            </a:r>
            <a:r>
              <a:rPr lang="hu-HU" sz="7000" dirty="0" err="1">
                <a:solidFill>
                  <a:srgbClr val="FF0000"/>
                </a:solidFill>
              </a:rPr>
              <a:t>Rakcsányi</a:t>
            </a:r>
            <a:r>
              <a:rPr lang="hu-HU" sz="7000" dirty="0">
                <a:solidFill>
                  <a:srgbClr val="FF0000"/>
                </a:solidFill>
              </a:rPr>
              <a:t> László veszi át a tanszék irányítását (néhány hónapig </a:t>
            </a:r>
            <a:r>
              <a:rPr lang="hu-HU" sz="7000" dirty="0" err="1">
                <a:solidFill>
                  <a:srgbClr val="FF0000"/>
                </a:solidFill>
              </a:rPr>
              <a:t>Scholtz</a:t>
            </a:r>
            <a:r>
              <a:rPr lang="hu-HU" sz="7000" dirty="0">
                <a:solidFill>
                  <a:srgbClr val="FF0000"/>
                </a:solidFill>
              </a:rPr>
              <a:t> Albin adjunktus látja el a feladatokat)</a:t>
            </a:r>
          </a:p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1963: A Borászat c. könyv újra kiadásra kerül (II.)</a:t>
            </a:r>
          </a:p>
          <a:p>
            <a:pPr algn="l"/>
            <a:r>
              <a:rPr lang="hu-HU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1963-64: Tovább bővül a tanszéki alkalmazottak száma</a:t>
            </a:r>
          </a:p>
          <a:p>
            <a:pPr algn="l"/>
            <a:r>
              <a:rPr lang="hu-HU" sz="7000" dirty="0">
                <a:solidFill>
                  <a:srgbClr val="FF0000"/>
                </a:solidFill>
              </a:rPr>
              <a:t>1967: dr. Kádár Gyula veszi át a tanszék irányítását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144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496944" cy="13255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1968-1993				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Kertészeti Egyetem </a:t>
            </a:r>
            <a:b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6042" y="500799"/>
            <a:ext cx="8720454" cy="6230552"/>
          </a:xfrm>
          <a:solidFill>
            <a:schemeClr val="bg1">
              <a:alpha val="7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hu-HU" sz="3100" dirty="0"/>
              <a:t>1969: a budapesti Felsőfokú Élelmiszeripari Technikum egyetemünkhöz csatolásával kezdetét vette a kétszintes tartósítóipari mérnök és üzemmérnök képzés</a:t>
            </a:r>
          </a:p>
          <a:p>
            <a:r>
              <a:rPr lang="hu-HU" sz="3100" dirty="0"/>
              <a:t>1970: Létrejön a Tartósítóipari Szak, 1970: átlagosan 50-55 szakdolgozat évente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1986: Kertészeti és Élelmiszeripari Egyetem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1974-75: </a:t>
            </a:r>
            <a:r>
              <a:rPr lang="hu-H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Üdítőitalipari</a:t>
            </a:r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képzés indítása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1973: Megjelenik a Borászat című könyv harmadik, teljesen átdolgozott kiadása</a:t>
            </a:r>
          </a:p>
          <a:p>
            <a:r>
              <a:rPr lang="hu-HU" sz="3100" dirty="0"/>
              <a:t>1982: Borászat c. könyv negyedik kiadása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1986: Egyetemünk Kertészeti és Élelmiszeripari Egyetemmé alakul, valamint megalakul az Élelmiszeripari Kar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1991-92: Dr. Eperjesi Imre megbízott tanszékvezető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1993: Dr. Kállay Miklós kezdi el irányítani a tanszéket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2010-2014 Szőlészeti és Borászati Intézet</a:t>
            </a:r>
          </a:p>
          <a:p>
            <a:r>
              <a:rPr lang="hu-H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2014-2021 Kertészettudományi Kar</a:t>
            </a:r>
          </a:p>
          <a:p>
            <a:endParaRPr lang="hu-HU" sz="3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7888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072438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34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52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52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52" y="2286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87" y="3730407"/>
            <a:ext cx="2336404" cy="310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52" y="2286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630" y="45512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30" y="4571999"/>
            <a:ext cx="1853658" cy="226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13" y="4572001"/>
            <a:ext cx="1971675" cy="22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706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63" y="-272827"/>
            <a:ext cx="7886700" cy="13255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Tanszékvezetők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052736"/>
            <a:ext cx="7886700" cy="5616624"/>
          </a:xfrm>
        </p:spPr>
        <p:txBody>
          <a:bodyPr>
            <a:normAutofit lnSpcReduction="10000"/>
          </a:bodyPr>
          <a:lstStyle/>
          <a:p>
            <a:r>
              <a:rPr lang="hu-HU" dirty="0"/>
              <a:t>	Dr. </a:t>
            </a:r>
            <a:r>
              <a:rPr lang="hu-HU" dirty="0" err="1"/>
              <a:t>Requinyi</a:t>
            </a:r>
            <a:r>
              <a:rPr lang="hu-HU" dirty="0"/>
              <a:t> Géza (1943-1952)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	Dr. Soós István (1952-1959)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	Dr. </a:t>
            </a:r>
            <a:r>
              <a:rPr lang="hu-HU" dirty="0" err="1"/>
              <a:t>Rakcsányi</a:t>
            </a:r>
            <a:r>
              <a:rPr lang="hu-HU" dirty="0"/>
              <a:t> László (1959-1967)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	Dr. Kádár Gyula (1967-1991)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	Dr. Eperjesi Imre mb. (1991-1992)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	Dr. Kállay Miklós (1993-2014)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	Dr. Pásti György mb. (2014-2015)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	Nyitrainé Dr. </a:t>
            </a:r>
            <a:r>
              <a:rPr lang="hu-HU" dirty="0" err="1"/>
              <a:t>Sárdy</a:t>
            </a:r>
            <a:r>
              <a:rPr lang="hu-HU" dirty="0"/>
              <a:t> Diána Ágnes (2015-)</a:t>
            </a:r>
          </a:p>
          <a:p>
            <a:endParaRPr lang="hu-HU" dirty="0"/>
          </a:p>
        </p:txBody>
      </p:sp>
      <p:pic>
        <p:nvPicPr>
          <p:cNvPr id="4098" name="Picture 2" descr="A tudomány belülről - Akciós Potenciál">
            <a:extLst>
              <a:ext uri="{FF2B5EF4-FFF2-40B4-BE49-F238E27FC236}">
                <a16:creationId xmlns:a16="http://schemas.microsoft.com/office/drawing/2014/main" id="{D670ECD1-9C9F-48E9-A3BD-356EBB89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43" y="681036"/>
            <a:ext cx="1600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8YBA Head of Department | Mr John Dexter blogs about school">
            <a:extLst>
              <a:ext uri="{FF2B5EF4-FFF2-40B4-BE49-F238E27FC236}">
                <a16:creationId xmlns:a16="http://schemas.microsoft.com/office/drawing/2014/main" id="{E33AB696-E0F3-43DD-B6AE-0113B41A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80" y="40828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10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379385" y="-202524"/>
            <a:ext cx="6048672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elmúlt 30 év munkatársai</a:t>
            </a:r>
          </a:p>
        </p:txBody>
      </p:sp>
      <p:sp>
        <p:nvSpPr>
          <p:cNvPr id="2" name="Tartalom helye 1"/>
          <p:cNvSpPr>
            <a:spLocks noGrp="1"/>
          </p:cNvSpPr>
          <p:nvPr>
            <p:ph sz="quarter" idx="13"/>
          </p:nvPr>
        </p:nvSpPr>
        <p:spPr>
          <a:xfrm>
            <a:off x="467544" y="2780928"/>
            <a:ext cx="4246240" cy="3877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sz="2000" dirty="0"/>
              <a:t>Oktatók:</a:t>
            </a:r>
          </a:p>
          <a:p>
            <a:r>
              <a:rPr lang="hu-HU" sz="2000" dirty="0"/>
              <a:t>Dr. Kállay Miklós</a:t>
            </a:r>
          </a:p>
          <a:p>
            <a:r>
              <a:rPr lang="hu-HU" sz="2000" dirty="0"/>
              <a:t>Dr. </a:t>
            </a:r>
            <a:r>
              <a:rPr lang="hu-HU" sz="2000" dirty="0" err="1"/>
              <a:t>Janky</a:t>
            </a:r>
            <a:r>
              <a:rPr lang="hu-HU" sz="2000" dirty="0"/>
              <a:t> Ferenc</a:t>
            </a:r>
          </a:p>
          <a:p>
            <a:r>
              <a:rPr lang="hu-HU" sz="2000" dirty="0"/>
              <a:t>Nagy Ákosné dr.</a:t>
            </a:r>
          </a:p>
          <a:p>
            <a:r>
              <a:rPr lang="hu-HU" sz="2000" dirty="0"/>
              <a:t>Dr. Magyar Ildikó</a:t>
            </a:r>
          </a:p>
          <a:p>
            <a:r>
              <a:rPr lang="hu-HU" sz="2000" dirty="0"/>
              <a:t>Dr. Pásti György</a:t>
            </a:r>
          </a:p>
          <a:p>
            <a:r>
              <a:rPr lang="hu-HU" sz="2000" dirty="0"/>
              <a:t>Nyitrainé dr. </a:t>
            </a:r>
            <a:r>
              <a:rPr lang="hu-HU" sz="2000" dirty="0" err="1"/>
              <a:t>Sárdy</a:t>
            </a:r>
            <a:r>
              <a:rPr lang="hu-HU" sz="2000" dirty="0"/>
              <a:t> Diána</a:t>
            </a:r>
          </a:p>
          <a:p>
            <a:r>
              <a:rPr lang="hu-HU" sz="2000" dirty="0"/>
              <a:t>Dr. Sólyom-Leskó Annamária</a:t>
            </a:r>
          </a:p>
          <a:p>
            <a:r>
              <a:rPr lang="hu-HU" sz="2000" dirty="0"/>
              <a:t>Nagy Balázs</a:t>
            </a:r>
          </a:p>
          <a:p>
            <a:r>
              <a:rPr lang="hu-HU" sz="2000" dirty="0"/>
              <a:t>Oláhné Horváth Borbála</a:t>
            </a:r>
          </a:p>
          <a:p>
            <a:r>
              <a:rPr lang="hu-HU" sz="2000" dirty="0" err="1"/>
              <a:t>Steckl</a:t>
            </a:r>
            <a:r>
              <a:rPr lang="hu-HU" sz="2000" dirty="0"/>
              <a:t> Szabina</a:t>
            </a:r>
          </a:p>
          <a:p>
            <a:r>
              <a:rPr lang="hu-HU" sz="2000" dirty="0" err="1"/>
              <a:t>Szövényi</a:t>
            </a:r>
            <a:r>
              <a:rPr lang="hu-HU" sz="2000" dirty="0"/>
              <a:t> Áron</a:t>
            </a:r>
          </a:p>
          <a:p>
            <a:r>
              <a:rPr lang="hu-HU" sz="2000" dirty="0"/>
              <a:t>Kovács Barnabás</a:t>
            </a:r>
          </a:p>
          <a:p>
            <a:r>
              <a:rPr lang="hu-HU" sz="2000" dirty="0"/>
              <a:t>Antal Eszter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>
          <a:xfrm>
            <a:off x="5019038" y="2780928"/>
            <a:ext cx="3805046" cy="3877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Asszisztensek:</a:t>
            </a:r>
          </a:p>
          <a:p>
            <a:r>
              <a:rPr lang="hu-HU" sz="2000" dirty="0" err="1"/>
              <a:t>Dobóczkyné</a:t>
            </a:r>
            <a:r>
              <a:rPr lang="hu-HU" sz="2000" dirty="0"/>
              <a:t> Tóth Judit</a:t>
            </a:r>
          </a:p>
          <a:p>
            <a:r>
              <a:rPr lang="hu-HU" sz="2000" dirty="0" err="1"/>
              <a:t>Géher</a:t>
            </a:r>
            <a:r>
              <a:rPr lang="hu-HU" sz="2000" dirty="0"/>
              <a:t> Lászlóné (Kati)</a:t>
            </a:r>
          </a:p>
          <a:p>
            <a:r>
              <a:rPr lang="hu-HU" sz="2000" dirty="0" err="1"/>
              <a:t>Kunisch</a:t>
            </a:r>
            <a:r>
              <a:rPr lang="hu-HU" sz="2000" dirty="0"/>
              <a:t> Lászlóné (Judit)</a:t>
            </a:r>
          </a:p>
          <a:p>
            <a:r>
              <a:rPr lang="hu-HU" sz="2000" dirty="0" err="1"/>
              <a:t>Hegyiné</a:t>
            </a:r>
            <a:r>
              <a:rPr lang="hu-HU" sz="2000" dirty="0"/>
              <a:t> Kiss Zsuzsa</a:t>
            </a:r>
          </a:p>
          <a:p>
            <a:r>
              <a:rPr lang="hu-HU" sz="2000" dirty="0"/>
              <a:t>Korom Kata</a:t>
            </a:r>
          </a:p>
          <a:p>
            <a:r>
              <a:rPr lang="hu-HU" sz="2000" dirty="0" err="1"/>
              <a:t>Rétsán</a:t>
            </a:r>
            <a:r>
              <a:rPr lang="hu-HU" sz="2000" dirty="0"/>
              <a:t> Roland</a:t>
            </a:r>
          </a:p>
          <a:p>
            <a:r>
              <a:rPr lang="hu-HU" sz="2000" dirty="0"/>
              <a:t>Mile Mariann</a:t>
            </a:r>
          </a:p>
          <a:p>
            <a:endParaRPr lang="hu-HU" sz="2000" dirty="0"/>
          </a:p>
        </p:txBody>
      </p:sp>
      <p:pic>
        <p:nvPicPr>
          <p:cNvPr id="6150" name="Picture 6" descr="eduline.hu - Felsőoktatás: Hét egyetemi tanár, akivel előbb-utóbb mindenki  találkozik">
            <a:extLst>
              <a:ext uri="{FF2B5EF4-FFF2-40B4-BE49-F238E27FC236}">
                <a16:creationId xmlns:a16="http://schemas.microsoft.com/office/drawing/2014/main" id="{24941CD4-7DEF-440C-9816-825E4A80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0019"/>
            <a:ext cx="3551873" cy="15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boratóriumi asszisztens dolgozik. Stock Vektor: ©VisualGeneration  101174448">
            <a:extLst>
              <a:ext uri="{FF2B5EF4-FFF2-40B4-BE49-F238E27FC236}">
                <a16:creationId xmlns:a16="http://schemas.microsoft.com/office/drawing/2014/main" id="{FFDCD35D-979A-4720-8B34-0653AF36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40020"/>
            <a:ext cx="3309747" cy="17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08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</TotalTime>
  <Words>1080</Words>
  <Application>Microsoft Office PowerPoint</Application>
  <PresentationFormat>Diavetítés a képernyőre (4:3 oldalarány)</PresentationFormat>
  <Paragraphs>219</Paragraphs>
  <Slides>25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Berlin Sans FB</vt:lpstr>
      <vt:lpstr>Calibri</vt:lpstr>
      <vt:lpstr>Calibri Light</vt:lpstr>
      <vt:lpstr>Helvetica Neue</vt:lpstr>
      <vt:lpstr>Noto Sans Symbols</vt:lpstr>
      <vt:lpstr>Symbol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1968-1993    Kertészeti Egyetem  </vt:lpstr>
      <vt:lpstr>PowerPoint-bemutató</vt:lpstr>
      <vt:lpstr>PowerPoint-bemutató</vt:lpstr>
      <vt:lpstr>Tanszékvezetők</vt:lpstr>
      <vt:lpstr>Az elmúlt 30 év munkatársai</vt:lpstr>
      <vt:lpstr>A tanszék kialakításában meghatározó szerepet játszó személyek 1943-tól 2018ig </vt:lpstr>
      <vt:lpstr>A tanszéken PhD-fokozatot szereztek az elmúlt 30 évben</vt:lpstr>
      <vt:lpstr>NAPJAINK</vt:lpstr>
      <vt:lpstr>PowerPoint-bemutató</vt:lpstr>
      <vt:lpstr>Szőlészeti és Borászati Intézet 2021-óta  (2010 -2014)</vt:lpstr>
      <vt:lpstr>PowerPoint-bemutató</vt:lpstr>
      <vt:lpstr>Szőlész-borász Msc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Címzetes egyetemi docenseink és címzetes egyetemi tanáraink </vt:lpstr>
      <vt:lpstr>PowerPoint-bemutató</vt:lpstr>
      <vt:lpstr>PowerPoint-bemutató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Nyitrainé Sárdy Diána Ágnes</cp:lastModifiedBy>
  <cp:revision>61</cp:revision>
  <cp:lastPrinted>2018-10-24T10:41:02Z</cp:lastPrinted>
  <dcterms:created xsi:type="dcterms:W3CDTF">2018-10-23T14:23:09Z</dcterms:created>
  <dcterms:modified xsi:type="dcterms:W3CDTF">2023-12-05T09:42:17Z</dcterms:modified>
</cp:coreProperties>
</file>